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7FAD-0FE7-4569-83C1-AAAA15FF0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0F13-F013-499C-B3B0-DF8230AFE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9723F-1140-4D97-88E3-61FA1317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2F4D9-ECFF-431B-BCF4-4EDA80A65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90BDD-45C9-475E-8193-2E455D22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8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BCA7-3FC2-4FC1-A721-168ED984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9283B-59BE-4066-95A8-BE0164183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CC7AC-022A-439B-B29E-908B2CFE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DB84A-050E-41E9-ACE1-329D4EE3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46C8E-115E-43A4-B52D-1E89945F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83C41-B208-4BCE-9E2B-DD568B132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B30A8-B3FC-4AEC-A2BD-F29B00740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B011-CA7B-4309-B0A1-FF725608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4F162-8BFD-4707-A011-1D324136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9111C-DE42-4FF7-A999-80E1FEAC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8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5086-4782-427B-8F04-787155DF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5D15F-EB29-41F0-BE57-05B034B2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5045D-BD57-4969-95F8-86BBCEDB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1B49B-D974-4235-9091-C1EC6312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7D42F-3EEC-4C8F-9FFF-F3F32A80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0538-39E2-4BFE-A26F-73658BC8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C2E74-E781-409B-9EC2-142C003EF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2F05C-BD66-4BD3-896E-97E8E735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6C3ED-36CE-4AB9-A6D9-066F8EC4D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9EBEA-CF7D-47D1-92DF-D65B4D38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5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A153-F4B1-4431-9549-B3ABC03A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FCB7F-59A9-4C93-891B-48C5A1D36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60DE8-2923-41A2-A1A7-A8F65E88E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B13CB-28F8-4B98-866E-7E044DAC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EFC65-2858-44BF-901D-41C7EDB8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557C0-0E44-4072-A4CC-343E6166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4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81FFA-2441-4DC5-AFE1-7B2DAB305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EE005-DBB9-42D3-B457-FAD58B214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A7F38-41BF-4193-B979-CED87D76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8CB99-23F5-4FA6-805F-76F38FF36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80E2C-7D60-4A44-98F9-8397F261D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B252C9-DE7A-4053-A240-DC87D10A2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0A776B-CE72-408D-B091-8491E9E9E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003FF-6FFC-4C94-ACF1-73C90826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4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9E4B-2574-40FC-8F4E-418AA821D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C3457-AA0E-4A31-8463-E3FF85E8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DC959-A6F5-4157-A6DE-ED03DBD8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0E94D-1900-4283-86F9-F12438B1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9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501D7D-F445-41F0-8086-F1708BFD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53ACC-4806-46E7-82CA-EBE767BE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CB718-4725-4B4B-AAA4-04055D6F1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E03C-66C1-4EA5-B1E6-0870DBBF1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7E498-A607-49F5-83E4-D0254906B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ABFA3-5D47-467C-9543-90B08F2C6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59EA-6577-4117-B9F4-33A4AE38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34B2F-3F3A-4E22-9D2E-D7571833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8A5B2-148D-4100-AD47-B6A0A72A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CEE1-74F3-4603-9523-6A7019927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FFCD-0F4E-4F95-A454-D5C487B23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98A61-39DA-42FC-AF11-BBBA573EB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6AC24-D9BA-483B-BA99-AE05FD69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87AA7-CFB7-4B6F-B316-2BAACB91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897F4-BD3F-496D-BE5C-8F368EAC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D2059-90FF-4E2E-8630-799FCCDA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89744-CE33-431B-A4F4-3024FF33C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63FDE-43D3-497B-81CE-70103B41B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7A4D-279D-477D-AC4B-DA86020F3E9F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8D7A6-1199-4B19-B881-C6390B0E4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CAA37-EA57-45FE-B948-DBE8D128C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CABD-0ECF-4CEC-94D4-3A02BF63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4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duinc.com/english-dictionary/%D8%AF%D8%B1%D8%B3%20%D8%AF%DB%8C%D9%86%D8%A7-meaning-in-urdu" TargetMode="External"/><Relationship Id="rId2" Type="http://schemas.openxmlformats.org/officeDocument/2006/relationships/hyperlink" Target="https://www.urduinc.com/english-dictionary/%D8%AA%D8%B9%D9%84%DB%8C%D9%85%20%D8%AF%DB%8C%D9%86%D8%A7-meaning-in-ur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mirbook.com/ur/319ff3143f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ahidrashdi.org/158#a%DB%B3" TargetMode="External"/><Relationship Id="rId2" Type="http://schemas.openxmlformats.org/officeDocument/2006/relationships/hyperlink" Target="http://zahidrashdi.org/158#a%DB%B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ahidrashdi.org/158#a%DB%B1%DB%B0" TargetMode="External"/><Relationship Id="rId3" Type="http://schemas.openxmlformats.org/officeDocument/2006/relationships/hyperlink" Target="http://zahidrashdi.org/158#a%DB%B5" TargetMode="External"/><Relationship Id="rId7" Type="http://schemas.openxmlformats.org/officeDocument/2006/relationships/hyperlink" Target="http://zahidrashdi.org/158#a%DB%B9" TargetMode="External"/><Relationship Id="rId2" Type="http://schemas.openxmlformats.org/officeDocument/2006/relationships/hyperlink" Target="http://zahidrashdi.org/158#a%DB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hidrashdi.org/158#a%DB%B8" TargetMode="External"/><Relationship Id="rId5" Type="http://schemas.openxmlformats.org/officeDocument/2006/relationships/hyperlink" Target="http://zahidrashdi.org/158#a%DB%B7" TargetMode="External"/><Relationship Id="rId4" Type="http://schemas.openxmlformats.org/officeDocument/2006/relationships/hyperlink" Target="http://zahidrashdi.org/158#a%DB%B6" TargetMode="External"/><Relationship Id="rId9" Type="http://schemas.openxmlformats.org/officeDocument/2006/relationships/hyperlink" Target="http://zahidrashdi.org/158#a%DB%B1%DB%B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6AE9F-368D-4A68-8A45-B27C0D265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3498574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یونٹ ۴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 rtl="1">
              <a:buNone/>
            </a:pPr>
            <a:r>
              <a:rPr lang="ur-PK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اسلامیات کی حکمت تدریس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0" indent="0" algn="ctr" rtl="1">
              <a:buNone/>
            </a:pP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5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BD576-96EA-46E4-B385-23AF8056A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/>
          <a:lstStyle/>
          <a:p>
            <a:pPr algn="ctr" rtl="1"/>
            <a:r>
              <a:rPr lang="ur-PK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تقریری طریقہ تدریس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 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تقریری طریقہ تدریس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ایک ایسا آسان طریقہ تدریس ہے جو تقریباً تمام سکولوں اور کالجوں میں استعمال ہوتا ہے۔</a:t>
            </a:r>
            <a:endParaRPr lang="en-US" b="1" i="0" dirty="0">
              <a:solidFill>
                <a:srgbClr val="474747"/>
              </a:solidFill>
              <a:effectLst/>
              <a:latin typeface="Conv_NafeesWeb"/>
            </a:endParaRPr>
          </a:p>
          <a:p>
            <a:pPr algn="r" rtl="1"/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 </a:t>
            </a:r>
            <a:r>
              <a:rPr lang="ur-PK" b="1" dirty="0" err="1"/>
              <a:t>پاورمؤثر</a:t>
            </a:r>
            <a:r>
              <a:rPr lang="ur-PK" b="1" dirty="0"/>
              <a:t> </a:t>
            </a:r>
            <a:r>
              <a:rPr lang="ur-PK" b="1" dirty="0" err="1"/>
              <a:t>اندازاپنایا</a:t>
            </a:r>
            <a:r>
              <a:rPr lang="ur-PK" b="1" dirty="0"/>
              <a:t> </a:t>
            </a:r>
            <a:r>
              <a:rPr lang="ur-PK" b="1" dirty="0" err="1"/>
              <a:t>جائے</a:t>
            </a:r>
            <a:r>
              <a:rPr lang="ur-PK" b="1" dirty="0"/>
              <a:t>۔ </a:t>
            </a:r>
            <a:endParaRPr lang="en-US" b="1" dirty="0"/>
          </a:p>
          <a:p>
            <a:pPr algn="r" rtl="1"/>
            <a:r>
              <a:rPr lang="ur-PK" b="1" dirty="0"/>
              <a:t> اہم نکات پر </a:t>
            </a:r>
            <a:r>
              <a:rPr lang="ur-PK" b="1" dirty="0" err="1"/>
              <a:t>زوردیا</a:t>
            </a:r>
            <a:r>
              <a:rPr lang="ur-PK" b="1" dirty="0"/>
              <a:t> </a:t>
            </a:r>
            <a:r>
              <a:rPr lang="ur-PK" b="1" dirty="0" err="1"/>
              <a:t>جائے</a:t>
            </a:r>
            <a:r>
              <a:rPr lang="ur-PK" b="1" dirty="0"/>
              <a:t> </a:t>
            </a:r>
            <a:r>
              <a:rPr lang="ur-PK" b="1" dirty="0" err="1"/>
              <a:t>بےمقصد</a:t>
            </a:r>
            <a:r>
              <a:rPr lang="ur-PK" b="1" dirty="0"/>
              <a:t> باتوں میں جانے کے بجائے صرف مقصد کی بات کی </a:t>
            </a:r>
            <a:r>
              <a:rPr lang="ur-PK" b="1" dirty="0" err="1"/>
              <a:t>جائے</a:t>
            </a:r>
            <a:r>
              <a:rPr lang="ur-PK" b="1" dirty="0"/>
              <a:t>۔ </a:t>
            </a:r>
            <a:endParaRPr lang="en-US" b="1" dirty="0"/>
          </a:p>
          <a:p>
            <a:pPr algn="r" rtl="1"/>
            <a:r>
              <a:rPr lang="ur-PK" b="1" dirty="0"/>
              <a:t> موزوں </a:t>
            </a:r>
            <a:r>
              <a:rPr lang="ur-PK" b="1" dirty="0" err="1"/>
              <a:t>اورآسان</a:t>
            </a:r>
            <a:r>
              <a:rPr lang="ur-PK" b="1" dirty="0"/>
              <a:t> </a:t>
            </a:r>
            <a:r>
              <a:rPr lang="ur-PK" b="1" dirty="0" err="1"/>
              <a:t>الفاظکا</a:t>
            </a:r>
            <a:r>
              <a:rPr lang="ur-PK" b="1" dirty="0"/>
              <a:t> استعمال کیا </a:t>
            </a:r>
            <a:r>
              <a:rPr lang="ur-PK" b="1" dirty="0" err="1"/>
              <a:t>جائے</a:t>
            </a:r>
            <a:r>
              <a:rPr lang="ur-PK" b="1" dirty="0"/>
              <a:t>۔ </a:t>
            </a:r>
            <a:r>
              <a:rPr lang="ur-PK" b="1" dirty="0" err="1"/>
              <a:t>سمعیوبصری</a:t>
            </a:r>
            <a:r>
              <a:rPr lang="ur-PK" b="1" dirty="0"/>
              <a:t> </a:t>
            </a:r>
            <a:r>
              <a:rPr lang="ur-PK" b="1" dirty="0" err="1"/>
              <a:t>اعانات</a:t>
            </a:r>
            <a:r>
              <a:rPr lang="ur-PK" b="1" dirty="0"/>
              <a:t> کا استعمال کیا جا سکتا </a:t>
            </a:r>
            <a:r>
              <a:rPr lang="ur-PK" b="1" dirty="0" err="1"/>
              <a:t>ےہ</a:t>
            </a:r>
            <a:r>
              <a:rPr lang="ur-PK" b="1" dirty="0"/>
              <a:t>۔ </a:t>
            </a:r>
            <a:endParaRPr lang="en-US" b="1" dirty="0"/>
          </a:p>
          <a:p>
            <a:pPr algn="r" rtl="1"/>
            <a:r>
              <a:rPr lang="ur-PK" b="1" dirty="0"/>
              <a:t> تقریر </a:t>
            </a:r>
            <a:r>
              <a:rPr lang="ur-PK" b="1" dirty="0" err="1"/>
              <a:t>کےدوران</a:t>
            </a:r>
            <a:r>
              <a:rPr lang="ur-PK" b="1" dirty="0"/>
              <a:t> </a:t>
            </a:r>
            <a:r>
              <a:rPr lang="ur-PK" b="1" dirty="0" err="1"/>
              <a:t>طلباکو</a:t>
            </a:r>
            <a:r>
              <a:rPr lang="ur-PK" b="1" dirty="0"/>
              <a:t> آزادی سے </a:t>
            </a:r>
            <a:r>
              <a:rPr lang="ur-PK" b="1" dirty="0" err="1"/>
              <a:t>اپےن</a:t>
            </a:r>
            <a:r>
              <a:rPr lang="ur-PK" b="1" dirty="0"/>
              <a:t> </a:t>
            </a:r>
            <a:r>
              <a:rPr lang="ur-PK" b="1" dirty="0" err="1"/>
              <a:t>خیاالتوواقعات</a:t>
            </a:r>
            <a:r>
              <a:rPr lang="ur-PK" b="1" dirty="0"/>
              <a:t> بتانے کا موقع دیا </a:t>
            </a:r>
            <a:r>
              <a:rPr lang="ur-PK" b="1" dirty="0" err="1"/>
              <a:t>جائے</a:t>
            </a:r>
            <a:r>
              <a:rPr lang="ur-PK" dirty="0"/>
              <a:t>۔</a:t>
            </a:r>
            <a:endParaRPr lang="en-US" dirty="0"/>
          </a:p>
          <a:p>
            <a:pPr algn="r" rtl="1"/>
            <a:r>
              <a:rPr lang="ur-PK" b="1" dirty="0" err="1"/>
              <a:t>استادکی</a:t>
            </a:r>
            <a:r>
              <a:rPr lang="ur-PK" b="1" dirty="0"/>
              <a:t> </a:t>
            </a:r>
            <a:r>
              <a:rPr lang="ur-PK" b="1" dirty="0" err="1"/>
              <a:t>آوازاوررفتارموزوں</a:t>
            </a:r>
            <a:r>
              <a:rPr lang="ur-PK" b="1" dirty="0"/>
              <a:t> ہو</a:t>
            </a:r>
            <a:endParaRPr lang="en-US" b="1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95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44E07-9A69-4BEF-A402-7EEEA3D60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11678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ur-PK" dirty="0"/>
          </a:p>
          <a:p>
            <a:pPr marL="0" indent="0" algn="ctr" rtl="1">
              <a:buNone/>
            </a:pPr>
            <a:r>
              <a:rPr lang="ur-PK" b="1" dirty="0"/>
              <a:t>انکشافی طریقہ</a:t>
            </a:r>
          </a:p>
          <a:p>
            <a:pPr algn="r" rtl="1"/>
            <a:r>
              <a:rPr lang="ur-PK" b="1" dirty="0"/>
              <a:t> یونانی </a:t>
            </a:r>
            <a:r>
              <a:rPr lang="ur-PK" b="1" dirty="0" err="1"/>
              <a:t>طریقہےہ</a:t>
            </a:r>
            <a:r>
              <a:rPr lang="ur-PK" b="1" dirty="0"/>
              <a:t> جس میں طلبا تحقیق کر کے وجہ خود دریافت کر تے ہیں۔ </a:t>
            </a:r>
          </a:p>
          <a:p>
            <a:pPr algn="r" rtl="1"/>
            <a:r>
              <a:rPr lang="ur-PK" b="1" dirty="0"/>
              <a:t> یہ طریقہ زیادہ تر سائنس میں استعمال کیا جاتا ہے لیکن اسے دوسرے مضمونوں میں بھی استعمال کیا جا </a:t>
            </a:r>
            <a:r>
              <a:rPr lang="ur-PK" b="1" dirty="0" err="1"/>
              <a:t>سکتاےہ</a:t>
            </a:r>
            <a:r>
              <a:rPr lang="ur-PK" b="1" dirty="0"/>
              <a:t>۔</a:t>
            </a:r>
          </a:p>
          <a:p>
            <a:pPr algn="r" rtl="1"/>
            <a:r>
              <a:rPr lang="ur-PK" b="1" dirty="0"/>
              <a:t>طلبا میں تحقیق کا شوق پیدا ہوتا ہے۔ </a:t>
            </a:r>
          </a:p>
          <a:p>
            <a:pPr algn="r" rtl="1"/>
            <a:r>
              <a:rPr lang="ur-PK" b="1" dirty="0"/>
              <a:t> طلبا میں محنت کی عادت پیدا ہوتی ہے۔ </a:t>
            </a:r>
          </a:p>
          <a:p>
            <a:pPr algn="r" rtl="1"/>
            <a:r>
              <a:rPr lang="ur-PK" b="1" dirty="0" err="1"/>
              <a:t>دیرپا</a:t>
            </a:r>
            <a:r>
              <a:rPr lang="ur-PK" b="1" dirty="0"/>
              <a:t> تعلیم </a:t>
            </a:r>
          </a:p>
          <a:p>
            <a:pPr algn="r" rtl="1"/>
            <a:r>
              <a:rPr lang="ur-PK" b="1" dirty="0"/>
              <a:t>طلبا میں خود اعتمادی پیدا ہوتی ہے۔ </a:t>
            </a:r>
          </a:p>
          <a:p>
            <a:pPr algn="r" rtl="1"/>
            <a:r>
              <a:rPr lang="ur-PK" b="1" dirty="0"/>
              <a:t> طلبا میں فکر و تدبر کی عادت پیدا ہوتی ہے</a:t>
            </a:r>
            <a:r>
              <a:rPr lang="ur-PK" dirty="0"/>
              <a:t>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5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5EEF7-98C2-464B-A2F5-91246C740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>
            <a:normAutofit/>
          </a:bodyPr>
          <a:lstStyle/>
          <a:p>
            <a:pPr lvl="8" algn="r" rtl="1"/>
            <a:endParaRPr lang="ur-PK" sz="3200" b="0" i="0" u="none" strike="noStrike" dirty="0">
              <a:solidFill>
                <a:srgbClr val="212529"/>
              </a:solidFill>
              <a:effectLst/>
              <a:latin typeface="NafeesWebNaskhRegular"/>
            </a:endParaRPr>
          </a:p>
          <a:p>
            <a:pPr lvl="8" algn="r" rtl="1"/>
            <a:r>
              <a:rPr lang="ur-PK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تدریس کا مفہوم</a:t>
            </a:r>
          </a:p>
          <a:p>
            <a:pPr lvl="8" algn="r" rtl="1"/>
            <a:endParaRPr lang="ur-PK" sz="3000" b="0" i="0" u="none" strike="noStrike" dirty="0">
              <a:solidFill>
                <a:srgbClr val="212529"/>
              </a:solidFill>
              <a:effectLst/>
              <a:latin typeface="NafeesWebNaskhRegular"/>
            </a:endParaRPr>
          </a:p>
          <a:p>
            <a:pPr lvl="8" algn="r" rtl="1"/>
            <a:r>
              <a:rPr lang="ur-PK" sz="3000" b="1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پڑھنا</a:t>
            </a:r>
          </a:p>
          <a:p>
            <a:pPr lvl="8" algn="r" rtl="1"/>
            <a:r>
              <a:rPr lang="ur-PK" sz="3000" b="1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پڑھا کر سکھلانا</a:t>
            </a:r>
          </a:p>
          <a:p>
            <a:pPr lvl="8" algn="r" rtl="1"/>
            <a:r>
              <a:rPr lang="ur-PK" sz="3000" b="1" i="0" u="none" strike="noStrike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تعلیم دینا</a:t>
            </a:r>
            <a:endParaRPr lang="ur-PK" sz="3000" b="1" i="0" u="none" strike="noStrike" dirty="0">
              <a:effectLst/>
              <a:latin typeface="Arial" panose="020B0604020202020204" pitchFamily="34" charset="0"/>
            </a:endParaRPr>
          </a:p>
          <a:p>
            <a:pPr lvl="8" algn="r" rtl="1"/>
            <a:r>
              <a:rPr lang="ur-PK" sz="3000" b="1" i="0" u="none" strike="noStrike" dirty="0"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درس دینا</a:t>
            </a:r>
            <a:endParaRPr lang="en-US" sz="32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ur-PK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تعلیم یا </a:t>
            </a:r>
            <a:r>
              <a:rPr lang="ur-PK" sz="2800" b="1" i="0" u="sng" dirty="0"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تعلیم</a:t>
            </a:r>
            <a:r>
              <a:rPr lang="ur-PK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کی سرگرمیاں؛ ایسی سرگرمیاں جو علم یا ہنر مہیا کرتی ہیں</a:t>
            </a:r>
            <a:endParaRPr lang="en-US" sz="2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r" rt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2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5F05F-576A-4CE5-BC2E-DE0E42CEB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تدریس کے اصول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r-PK" b="1" dirty="0">
                <a:latin typeface="Calibri" panose="020F0502020204030204" pitchFamily="34" charset="0"/>
                <a:ea typeface="Calibri" panose="020F0502020204030204" pitchFamily="34" charset="0"/>
              </a:rPr>
              <a:t>اصول</a:t>
            </a:r>
            <a:r>
              <a:rPr lang="ur-PK" b="1" i="0" dirty="0">
                <a:solidFill>
                  <a:srgbClr val="222222"/>
                </a:solidFill>
                <a:effectLst/>
                <a:latin typeface="Noto Sans"/>
              </a:rPr>
              <a:t> توجہ</a:t>
            </a:r>
          </a:p>
          <a:p>
            <a:pPr algn="r" rtl="1"/>
            <a:r>
              <a:rPr lang="ur-PK" b="1" dirty="0">
                <a:solidFill>
                  <a:srgbClr val="222222"/>
                </a:solidFill>
                <a:latin typeface="Noto Sans"/>
              </a:rPr>
              <a:t>اصول آمادگی</a:t>
            </a:r>
            <a:endParaRPr lang="en-US" b="1" dirty="0">
              <a:solidFill>
                <a:srgbClr val="222222"/>
              </a:solidFill>
              <a:latin typeface="Noto Sans"/>
            </a:endParaRPr>
          </a:p>
          <a:p>
            <a:pPr marL="0" indent="0" algn="r" rtl="1">
              <a:buNone/>
            </a:pPr>
            <a:r>
              <a:rPr lang="ur-PK" b="1" dirty="0">
                <a:solidFill>
                  <a:srgbClr val="222222"/>
                </a:solidFill>
                <a:latin typeface="Noto Sans"/>
              </a:rPr>
              <a:t>معلوم سے </a:t>
            </a:r>
            <a:r>
              <a:rPr lang="ur-PK" b="1" dirty="0" err="1">
                <a:solidFill>
                  <a:srgbClr val="222222"/>
                </a:solidFill>
                <a:latin typeface="Noto Sans"/>
              </a:rPr>
              <a:t>نا</a:t>
            </a:r>
            <a:r>
              <a:rPr lang="ur-PK" b="1" dirty="0">
                <a:solidFill>
                  <a:srgbClr val="222222"/>
                </a:solidFill>
                <a:latin typeface="Noto Sans"/>
              </a:rPr>
              <a:t> معلوم کی طرف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463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1D2E-63B9-43E7-84E1-BD1648E22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r-PK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تدریس کو </a:t>
            </a:r>
            <a:r>
              <a:rPr lang="ur-PK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موئثر</a:t>
            </a:r>
            <a:r>
              <a:rPr lang="ur-PK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بنانے کے اسلوب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درس و تدریس استاد اور طالب علم پر مبنی ایک دو طرفہ عمل ہے ۔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موثر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تدریس اور کامیاب اکتساب کے لئے تعلیمی عمل میں استاد اور شاگرد دونوں کی سرگرم شرکت لازمی</a:t>
            </a:r>
            <a:endParaRPr lang="ur-PK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تدریس کو معقول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موثر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اور طلبہ کے لئے دلچسپ بنانے کے لئے اساتذہ ، بہتر سے بہتر طریقہ تدریس،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معلومات زندگی کو عملی زندگی سے جوڑنا ہی 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اختیار کردہ تعلیمی پروگرام اور سرگرمیوں کے پہلے سے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طئے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شدہ مقاصد ہونے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چاہیئے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۔ اور ان مقاصد کے حصول کے لئے مناسب لائحہ عمل کے تحت اساتذہ کو تعلیمی سرگرمیوں کو منتخب کرنے کی ضرورت ہوتی ہے۔</a:t>
            </a:r>
          </a:p>
          <a:p>
            <a:pPr marL="0" indent="0" algn="r" rtl="1">
              <a:buNone/>
            </a:pPr>
            <a:endParaRPr lang="ur-PK" sz="2000" b="0" i="0" dirty="0">
              <a:solidFill>
                <a:srgbClr val="222222"/>
              </a:solidFill>
              <a:effectLst/>
              <a:latin typeface="NafeesWeb"/>
            </a:endParaRPr>
          </a:p>
          <a:p>
            <a:pPr algn="r" rtl="1"/>
            <a:endParaRPr lang="ur-PK" sz="2000" b="0" i="0" dirty="0">
              <a:solidFill>
                <a:srgbClr val="222222"/>
              </a:solidFill>
              <a:effectLst/>
              <a:latin typeface="NafeesWeb"/>
            </a:endParaRPr>
          </a:p>
          <a:p>
            <a:pPr algn="r" rt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8417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3AD45-EE7A-46BD-9D1D-44ADF415F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Autofit/>
          </a:bodyPr>
          <a:lstStyle/>
          <a:p>
            <a:pPr algn="ctr" rtl="1"/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تدریس میں استاد کا کردار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۔تدریس ایک پیشہ ہی نہیں بلکہ ایک فن ہے۔ پیشہ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وارانہ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تدریسی فرائض کی انجام دہی کے لئے استاد کا فن تدریس کے اصول و ضوابط سے  واقف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ہوناضروری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ہے۔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استاد علم کا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سرچشمہ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ہوتا ہے۔ قوموں کی تعمیر و ترقی میں اساتذہ کا رول اہمیت کا حامل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ہوتاہے۔تعمیر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انسانیت اور علمی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ارتقاء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میں استاد کے کردار سے کبھی کسی نے انکار نہیں کیا ہے</a:t>
            </a:r>
          </a:p>
          <a:p>
            <a:pPr algn="r" rtl="1"/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۔استاد اپنے شاگردوں کی تربیت میں اس طرح مگن رہتا ہے جیسے ایک باغبان ہر گھڑی اپنے </a:t>
            </a:r>
            <a:r>
              <a:rPr lang="ur-PK" b="1" i="0" dirty="0" err="1">
                <a:solidFill>
                  <a:srgbClr val="222222"/>
                </a:solidFill>
                <a:effectLst/>
                <a:latin typeface="NafeesWeb"/>
              </a:rPr>
              <a:t>پیڑپودوں</a:t>
            </a:r>
            <a:r>
              <a:rPr lang="ur-PK" b="1" i="0" dirty="0">
                <a:solidFill>
                  <a:srgbClr val="222222"/>
                </a:solidFill>
                <a:effectLst/>
                <a:latin typeface="NafeesWeb"/>
              </a:rPr>
              <a:t> کی نگہداشت میں مصروف رہتا ہے۔</a:t>
            </a:r>
          </a:p>
          <a:p>
            <a:pPr algn="r" rtl="1"/>
            <a:r>
              <a:rPr lang="ur-PK" b="1" i="0" dirty="0">
                <a:solidFill>
                  <a:srgbClr val="2C2F34"/>
                </a:solidFill>
                <a:effectLst/>
                <a:latin typeface="Noto Nastaliq Urdu Draft"/>
              </a:rPr>
              <a:t>مسلمان معلمین کی ذمہ </a:t>
            </a:r>
            <a:r>
              <a:rPr lang="ur-PK" b="1" i="0" dirty="0" err="1">
                <a:solidFill>
                  <a:srgbClr val="2C2F34"/>
                </a:solidFill>
                <a:effectLst/>
                <a:latin typeface="Noto Nastaliq Urdu Draft"/>
              </a:rPr>
              <a:t>داریاں</a:t>
            </a:r>
            <a:endParaRPr lang="ur-PK" b="1" i="0" dirty="0">
              <a:solidFill>
                <a:srgbClr val="2C2F34"/>
              </a:solidFill>
              <a:effectLst/>
              <a:latin typeface="Noto Nastaliq Urdu Draft"/>
            </a:endParaRPr>
          </a:p>
          <a:p>
            <a:pPr algn="r" rtl="1"/>
            <a:r>
              <a:rPr lang="ur-PK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نمونہ کردار</a:t>
            </a:r>
          </a:p>
          <a:p>
            <a:pPr algn="r" rtl="1"/>
            <a:r>
              <a:rPr lang="ur-PK" b="1" i="0" dirty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وقت کی پابندی </a:t>
            </a:r>
          </a:p>
          <a:p>
            <a:pPr algn="r" rtl="1"/>
            <a:endParaRPr lang="ur-PK" b="1" i="0" dirty="0">
              <a:solidFill>
                <a:srgbClr val="2C2F34"/>
              </a:solidFill>
              <a:effectLst/>
              <a:latin typeface="Noto Nastaliq Urdu Draft"/>
            </a:endParaRPr>
          </a:p>
          <a:p>
            <a:pPr algn="r" rtl="1"/>
            <a:endParaRPr lang="ur-PK" b="1" i="0" dirty="0">
              <a:solidFill>
                <a:srgbClr val="2C2F34"/>
              </a:solidFill>
              <a:effectLst/>
              <a:latin typeface="Noto Nastaliq Urdu Draft"/>
            </a:endParaRPr>
          </a:p>
          <a:p>
            <a:pPr algn="r" rtl="1"/>
            <a:br>
              <a:rPr lang="ur-PK" b="1" dirty="0"/>
            </a:br>
            <a:endParaRPr lang="ur-PK" b="1" dirty="0"/>
          </a:p>
        </p:txBody>
      </p:sp>
    </p:spTree>
    <p:extLst>
      <p:ext uri="{BB962C8B-B14F-4D97-AF65-F5344CB8AC3E}">
        <p14:creationId xmlns:p14="http://schemas.microsoft.com/office/powerpoint/2010/main" val="404726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CE497-511D-40FD-AC73-6B3541D10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4346713"/>
          </a:xfrm>
        </p:spPr>
        <p:txBody>
          <a:bodyPr>
            <a:noAutofit/>
          </a:bodyPr>
          <a:lstStyle/>
          <a:p>
            <a:pPr algn="r" rtl="1"/>
            <a:r>
              <a:rPr lang="ur-PK" b="1" dirty="0"/>
              <a:t>دریس سے وابستہ افراد کے لئے چار عملی میدان ہوتے ہیں</a:t>
            </a:r>
          </a:p>
          <a:p>
            <a:pPr algn="r" rtl="1"/>
            <a:r>
              <a:rPr lang="ur-PK" b="1" dirty="0"/>
              <a:t>  تعمیر ذات </a:t>
            </a:r>
          </a:p>
          <a:p>
            <a:pPr algn="r" rtl="1"/>
            <a:r>
              <a:rPr lang="ur-PK" b="1" dirty="0"/>
              <a:t>اپنے علم میں مسلسل اضافہ </a:t>
            </a:r>
          </a:p>
          <a:p>
            <a:pPr algn="r" rtl="1"/>
            <a:r>
              <a:rPr lang="ur-PK" b="1" dirty="0"/>
              <a:t> </a:t>
            </a:r>
            <a:r>
              <a:rPr lang="ur-PK" b="1" dirty="0" err="1"/>
              <a:t>طلباء</a:t>
            </a:r>
            <a:r>
              <a:rPr lang="ur-PK" b="1" dirty="0"/>
              <a:t> کی شخصیت و کردار سازی </a:t>
            </a:r>
          </a:p>
          <a:p>
            <a:pPr algn="r" rtl="1"/>
            <a:r>
              <a:rPr lang="ur-PK" b="1" dirty="0"/>
              <a:t>  تعلیم گاہ اور استاد۔</a:t>
            </a:r>
          </a:p>
          <a:p>
            <a:pPr algn="r" rtl="1"/>
            <a:r>
              <a:rPr lang="ur-PK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نوجوانوں کی سرپرستی اور رہنمائی</a:t>
            </a:r>
            <a:endParaRPr lang="ur-PK" b="1" dirty="0"/>
          </a:p>
          <a:p>
            <a:pPr algn="r" rtl="1"/>
            <a:r>
              <a:rPr lang="ur-PK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تدریس کا ذوق پیدا کرنا</a:t>
            </a:r>
            <a:endParaRPr lang="ur-PK" b="1" dirty="0"/>
          </a:p>
          <a:p>
            <a:pPr marL="0" indent="0" algn="r" rtl="1">
              <a:buNone/>
            </a:pPr>
            <a:endParaRPr lang="ur-PK" b="1" dirty="0"/>
          </a:p>
          <a:p>
            <a:pPr marL="0" indent="0" algn="r" rtl="1">
              <a:buNone/>
            </a:pPr>
            <a:r>
              <a:rPr lang="ur-PK" b="1" dirty="0"/>
              <a:t> </a:t>
            </a:r>
          </a:p>
          <a:p>
            <a:pPr marL="0" indent="0" algn="r" rtl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281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6A1A-B703-4692-A21D-716D1CF1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4878250"/>
          </a:xfrm>
        </p:spPr>
        <p:txBody>
          <a:bodyPr/>
          <a:lstStyle/>
          <a:p>
            <a:pPr algn="just" rtl="1"/>
            <a:r>
              <a:rPr lang="ur-PK" sz="2800" b="1" i="0" strike="noStrike" dirty="0">
                <a:effectLst/>
                <a:latin typeface="urdufon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سبق کے لیے خصوصی تیاری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امانت اور دیانت کی مثال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تدریس میں سادگی اور ترتیب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وقت کی منصوبہ بندی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دین کا جامع تصور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لوگوں کی ذہنی سطح کے مطابق گفتگو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حالات زمانہ سے آگاہی</a:t>
            </a:r>
            <a:endParaRPr lang="ur-PK" sz="2800" b="1" i="0" dirty="0">
              <a:effectLst/>
              <a:latin typeface="urdufont"/>
            </a:endParaRPr>
          </a:p>
          <a:p>
            <a:pPr algn="just" rtl="1"/>
            <a:r>
              <a:rPr lang="ur-PK" sz="2800" b="1" i="0" strike="noStrike" dirty="0">
                <a:effectLst/>
                <a:latin typeface="urdufon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نئی نسل کی تیاری</a:t>
            </a:r>
            <a:endParaRPr lang="ur-PK" sz="2800" b="1" i="0" dirty="0">
              <a:effectLst/>
              <a:latin typeface="urdufont"/>
            </a:endParaRP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924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D706-839F-4DE8-ABC3-1C9F49687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/>
          <a:lstStyle/>
          <a:p>
            <a:pPr marL="0" indent="0" algn="ctr" rtl="1">
              <a:buNone/>
            </a:pP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تدریس اسلامیات کے مختلف طریقے </a:t>
            </a:r>
            <a:endParaRPr lang="en-US" b="1" i="0" dirty="0">
              <a:solidFill>
                <a:srgbClr val="474747"/>
              </a:solidFill>
              <a:effectLst/>
              <a:latin typeface="Conv_NafeesWeb"/>
            </a:endParaRPr>
          </a:p>
          <a:p>
            <a:pPr algn="r" rtl="1"/>
            <a:endParaRPr lang="en-US" dirty="0">
              <a:solidFill>
                <a:srgbClr val="474747"/>
              </a:solidFill>
              <a:latin typeface="Conv_NafeesWeb"/>
            </a:endParaRPr>
          </a:p>
          <a:p>
            <a:pPr algn="r" rtl="1"/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 ایک استاد مختلف مضامین پڑھانے کے لیے مختلف طریقہ تدریس کا استعمال کرتا </a:t>
            </a:r>
            <a:endParaRPr lang="en-US" b="1" i="0" dirty="0">
              <a:solidFill>
                <a:srgbClr val="474747"/>
              </a:solidFill>
              <a:effectLst/>
              <a:latin typeface="Conv_NafeesWeb"/>
            </a:endParaRPr>
          </a:p>
          <a:p>
            <a:pPr algn="r" rtl="1"/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جس کا انحصار </a:t>
            </a:r>
            <a:r>
              <a:rPr lang="ur-PK" b="1" i="0" dirty="0" err="1">
                <a:solidFill>
                  <a:srgbClr val="474747"/>
                </a:solidFill>
                <a:effectLst/>
                <a:latin typeface="Conv_NafeesWeb"/>
              </a:rPr>
              <a:t>ذیادہ</a:t>
            </a:r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 تر مضمون کی نوعیت اور استاد کے اختیار کردہ طریقہ پر ہوتا ہے</a:t>
            </a:r>
            <a:endParaRPr lang="en-US" b="1" i="0" dirty="0">
              <a:solidFill>
                <a:srgbClr val="474747"/>
              </a:solidFill>
              <a:effectLst/>
              <a:latin typeface="Conv_NafeesWeb"/>
            </a:endParaRPr>
          </a:p>
          <a:p>
            <a:pPr algn="r" rtl="1"/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 تعلیم کے میدان میں ترقی سے طریقہ تدریس بھی تبدیل ہو چکے ہیں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018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6D42E-D3CC-4D52-93B8-42FF74375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txBody>
          <a:bodyPr>
            <a:normAutofit/>
          </a:bodyPr>
          <a:lstStyle/>
          <a:p>
            <a:pPr algn="ctr" rtl="1"/>
            <a:r>
              <a:rPr lang="ur-PK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تقریری طریقہ تدریس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ur-PK" sz="2400" b="1" i="0" dirty="0">
                <a:solidFill>
                  <a:srgbClr val="474747"/>
                </a:solidFill>
                <a:effectLst/>
                <a:latin typeface="Conv_NafeesWeb"/>
              </a:rPr>
              <a:t> </a:t>
            </a:r>
            <a:r>
              <a:rPr lang="ur-PK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تقریری طریقہ تدریس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ur-PK" b="1" i="0" dirty="0">
                <a:solidFill>
                  <a:srgbClr val="474747"/>
                </a:solidFill>
                <a:effectLst/>
                <a:latin typeface="Conv_NafeesWeb"/>
              </a:rPr>
              <a:t>ایک ایسا آسان طریقہ تدریس ہے جو تقریباً تمام سکولوں اور کالجوں میں استعمال ہوتا ہے۔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0355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584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Conv_NafeesWeb</vt:lpstr>
      <vt:lpstr>Helvetica</vt:lpstr>
      <vt:lpstr>NafeesWeb</vt:lpstr>
      <vt:lpstr>NafeesWebNaskhRegular</vt:lpstr>
      <vt:lpstr>Noto Nastaliq Urdu Draft</vt:lpstr>
      <vt:lpstr>Noto Sans</vt:lpstr>
      <vt:lpstr>urdufont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32</cp:revision>
  <dcterms:created xsi:type="dcterms:W3CDTF">2020-08-18T08:02:04Z</dcterms:created>
  <dcterms:modified xsi:type="dcterms:W3CDTF">2020-08-19T07:10:31Z</dcterms:modified>
</cp:coreProperties>
</file>